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6" r:id="rId2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AED55-8BAE-4B19-998F-5B176F3E9E20}" v="11" dt="2024-08-20T15:48:05.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9/12/2024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9/12/2024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9/12/2024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9/12/2024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25.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6.png"/><Relationship Id="rId3" Type="http://schemas.openxmlformats.org/officeDocument/2006/relationships/image" Target="../media/image206.png"/><Relationship Id="rId7" Type="http://schemas.openxmlformats.org/officeDocument/2006/relationships/image" Target="../media/image210.png"/><Relationship Id="rId12" Type="http://schemas.openxmlformats.org/officeDocument/2006/relationships/image" Target="../media/image215.png"/><Relationship Id="rId2"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png"/><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png"/><Relationship Id="rId14" Type="http://schemas.openxmlformats.org/officeDocument/2006/relationships/image" Target="../media/image217.png"/></Relationships>
</file>

<file path=ppt/slides/_rels/slide26.xml.rels><?xml version="1.0" encoding="UTF-8" standalone="yes"?>
<Relationships xmlns="http://schemas.openxmlformats.org/package/2006/relationships"><Relationship Id="rId8" Type="http://schemas.openxmlformats.org/officeDocument/2006/relationships/image" Target="../media/image223.png"/><Relationship Id="rId13" Type="http://schemas.microsoft.com/office/2007/relationships/hdphoto" Target="../media/hdphoto5.wdp"/><Relationship Id="rId18" Type="http://schemas.openxmlformats.org/officeDocument/2006/relationships/image" Target="../media/image230.pn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png"/><Relationship Id="rId17" Type="http://schemas.microsoft.com/office/2007/relationships/hdphoto" Target="../media/hdphoto7.wdp"/><Relationship Id="rId2" Type="http://schemas.openxmlformats.org/officeDocument/2006/relationships/image" Target="../media/image213.png"/><Relationship Id="rId16"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png"/><Relationship Id="rId15" Type="http://schemas.microsoft.com/office/2007/relationships/hdphoto" Target="../media/hdphoto6.wdp"/><Relationship Id="rId10" Type="http://schemas.openxmlformats.org/officeDocument/2006/relationships/image" Target="../media/image225.png"/><Relationship Id="rId19" Type="http://schemas.openxmlformats.org/officeDocument/2006/relationships/image" Target="../media/image231.png"/><Relationship Id="rId4" Type="http://schemas.openxmlformats.org/officeDocument/2006/relationships/image" Target="../media/image219.png"/><Relationship Id="rId9" Type="http://schemas.openxmlformats.org/officeDocument/2006/relationships/image" Target="../media/image224.png"/><Relationship Id="rId14" Type="http://schemas.openxmlformats.org/officeDocument/2006/relationships/image" Target="../media/image228.png"/></Relationships>
</file>

<file path=ppt/slides/_rels/slide27.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png"/><Relationship Id="rId18" Type="http://schemas.openxmlformats.org/officeDocument/2006/relationships/image" Target="../media/image246.png"/><Relationship Id="rId3" Type="http://schemas.openxmlformats.org/officeDocument/2006/relationships/image" Target="../media/image233.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45.png"/><Relationship Id="rId2" Type="http://schemas.openxmlformats.org/officeDocument/2006/relationships/image" Target="../media/image232.png"/><Relationship Id="rId16"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5" Type="http://schemas.microsoft.com/office/2007/relationships/hdphoto" Target="../media/hdphoto7.wdp"/><Relationship Id="rId10" Type="http://schemas.openxmlformats.org/officeDocument/2006/relationships/image" Target="../media/image240.png"/><Relationship Id="rId19" Type="http://schemas.openxmlformats.org/officeDocument/2006/relationships/image" Target="../media/image197.png"/><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29.png"/></Relationships>
</file>

<file path=ppt/slides/_rels/slide28.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png"/><Relationship Id="rId3" Type="http://schemas.openxmlformats.org/officeDocument/2006/relationships/image" Target="../media/image248.png"/><Relationship Id="rId7" Type="http://schemas.openxmlformats.org/officeDocument/2006/relationships/image" Target="../media/image252.png"/><Relationship Id="rId12" Type="http://schemas.openxmlformats.org/officeDocument/2006/relationships/image" Target="../media/image257.png"/><Relationship Id="rId2" Type="http://schemas.openxmlformats.org/officeDocument/2006/relationships/image" Target="../media/image247.png"/><Relationship Id="rId1" Type="http://schemas.openxmlformats.org/officeDocument/2006/relationships/slideLayout" Target="../slideLayouts/slideLayout7.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414471" y="0"/>
            <a:ext cx="7857857" cy="584775"/>
          </a:xfrm>
          <a:prstGeom prst="rect">
            <a:avLst/>
          </a:prstGeom>
          <a:noFill/>
        </p:spPr>
        <p:txBody>
          <a:bodyPr wrap="none" rtlCol="0">
            <a:spAutoFit/>
          </a:bodyPr>
          <a:lstStyle/>
          <a:p>
            <a:r>
              <a:rPr lang="en-US" sz="3200" dirty="0"/>
              <a:t>Chapter 10 &amp; 11: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3135" t="-26087" r="-6583" b="-5217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 of all components is the same, so that can be used to find concentrations of species</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p:spPr>
      </p:pic>
      <p:sp>
        <p:nvSpPr>
          <p:cNvPr id="18" name="TextBox 17">
            <a:extLst>
              <a:ext uri="{FF2B5EF4-FFF2-40B4-BE49-F238E27FC236}">
                <a16:creationId xmlns:a16="http://schemas.microsoft.com/office/drawing/2014/main" id="{0FFF2C4E-ED03-C64A-28BB-C149DC432D1B}"/>
              </a:ext>
            </a:extLst>
          </p:cNvPr>
          <p:cNvSpPr txBox="1"/>
          <p:nvPr/>
        </p:nvSpPr>
        <p:spPr>
          <a:xfrm>
            <a:off x="1794933" y="6096000"/>
            <a:ext cx="5254195" cy="369332"/>
          </a:xfrm>
          <a:prstGeom prst="rect">
            <a:avLst/>
          </a:prstGeom>
          <a:noFill/>
        </p:spPr>
        <p:txBody>
          <a:bodyPr wrap="none" rtlCol="0">
            <a:spAutoFit/>
          </a:bodyPr>
          <a:lstStyle/>
          <a:p>
            <a:r>
              <a:rPr lang="en-US" dirty="0"/>
              <a:t>Values for phi 0 and phi 1 can be found in the tables</a:t>
            </a:r>
          </a:p>
        </p:txBody>
      </p:sp>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549862"/>
            <a:ext cx="3366718" cy="838454"/>
          </a:xfrm>
          <a:prstGeom prst="rect">
            <a:avLst/>
          </a:prstGeom>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5" y="7550186"/>
            <a:ext cx="2994922" cy="1200329"/>
          </a:xfrm>
          <a:prstGeom prst="rect">
            <a:avLst/>
          </a:prstGeom>
          <a:noFill/>
        </p:spPr>
        <p:txBody>
          <a:bodyPr wrap="non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508365"/>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387920"/>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160053"/>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duotone>
              <a:prstClr val="black"/>
              <a:schemeClr val="accent2">
                <a:tint val="45000"/>
                <a:satMod val="400000"/>
              </a:schemeClr>
            </a:duotone>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duotone>
              <a:prstClr val="black"/>
              <a:schemeClr val="accent2">
                <a:tint val="45000"/>
                <a:satMod val="400000"/>
              </a:schemeClr>
            </a:duotone>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366990" y="8038841"/>
            <a:ext cx="2627220" cy="557289"/>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249543" y="979217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AAB1E-AF8C-1A80-A6BC-C4D6680088C6}"/>
              </a:ext>
            </a:extLst>
          </p:cNvPr>
          <p:cNvSpPr txBox="1"/>
          <p:nvPr/>
        </p:nvSpPr>
        <p:spPr>
          <a:xfrm>
            <a:off x="0" y="0"/>
            <a:ext cx="2906565" cy="461665"/>
          </a:xfrm>
          <a:prstGeom prst="rect">
            <a:avLst/>
          </a:prstGeom>
          <a:noFill/>
        </p:spPr>
        <p:txBody>
          <a:bodyPr wrap="none" rtlCol="0">
            <a:spAutoFit/>
          </a:bodyPr>
          <a:lstStyle/>
          <a:p>
            <a:r>
              <a:rPr lang="en-US" sz="2400" dirty="0"/>
              <a:t>Ideal Solution Model</a:t>
            </a:r>
          </a:p>
        </p:txBody>
      </p:sp>
      <p:sp>
        <p:nvSpPr>
          <p:cNvPr id="3" name="TextBox 2">
            <a:extLst>
              <a:ext uri="{FF2B5EF4-FFF2-40B4-BE49-F238E27FC236}">
                <a16:creationId xmlns:a16="http://schemas.microsoft.com/office/drawing/2014/main" id="{1E1BB86D-B79A-3752-D718-6D8012122549}"/>
              </a:ext>
            </a:extLst>
          </p:cNvPr>
          <p:cNvSpPr txBox="1"/>
          <p:nvPr/>
        </p:nvSpPr>
        <p:spPr>
          <a:xfrm>
            <a:off x="0" y="372533"/>
            <a:ext cx="6390852" cy="369332"/>
          </a:xfrm>
          <a:prstGeom prst="rect">
            <a:avLst/>
          </a:prstGeom>
          <a:noFill/>
        </p:spPr>
        <p:txBody>
          <a:bodyPr wrap="none" rtlCol="0">
            <a:spAutoFit/>
          </a:bodyPr>
          <a:lstStyle/>
          <a:p>
            <a:r>
              <a:rPr lang="en-US" dirty="0"/>
              <a:t>Similarly to the ideal gas model, we end up with these relations</a:t>
            </a:r>
          </a:p>
        </p:txBody>
      </p:sp>
      <p:pic>
        <p:nvPicPr>
          <p:cNvPr id="5" name="Picture 4">
            <a:extLst>
              <a:ext uri="{FF2B5EF4-FFF2-40B4-BE49-F238E27FC236}">
                <a16:creationId xmlns:a16="http://schemas.microsoft.com/office/drawing/2014/main" id="{B77D767B-935D-D063-F744-702060457A23}"/>
              </a:ext>
            </a:extLst>
          </p:cNvPr>
          <p:cNvPicPr>
            <a:picLocks noChangeAspect="1"/>
          </p:cNvPicPr>
          <p:nvPr/>
        </p:nvPicPr>
        <p:blipFill>
          <a:blip r:embed="rId2"/>
          <a:stretch>
            <a:fillRect/>
          </a:stretch>
        </p:blipFill>
        <p:spPr>
          <a:xfrm>
            <a:off x="606251" y="849792"/>
            <a:ext cx="2986592" cy="843541"/>
          </a:xfrm>
          <a:prstGeom prst="rect">
            <a:avLst/>
          </a:prstGeom>
        </p:spPr>
      </p:pic>
      <p:pic>
        <p:nvPicPr>
          <p:cNvPr id="9" name="Picture 8">
            <a:extLst>
              <a:ext uri="{FF2B5EF4-FFF2-40B4-BE49-F238E27FC236}">
                <a16:creationId xmlns:a16="http://schemas.microsoft.com/office/drawing/2014/main" id="{3AB883F7-33A2-C488-8372-EC210CCEA93E}"/>
              </a:ext>
            </a:extLst>
          </p:cNvPr>
          <p:cNvPicPr>
            <a:picLocks noChangeAspect="1"/>
          </p:cNvPicPr>
          <p:nvPr/>
        </p:nvPicPr>
        <p:blipFill>
          <a:blip r:embed="rId3"/>
          <a:stretch>
            <a:fillRect/>
          </a:stretch>
        </p:blipFill>
        <p:spPr>
          <a:xfrm>
            <a:off x="5000000" y="846623"/>
            <a:ext cx="1671733" cy="748188"/>
          </a:xfrm>
          <a:prstGeom prst="rect">
            <a:avLst/>
          </a:prstGeom>
        </p:spPr>
      </p:pic>
      <p:cxnSp>
        <p:nvCxnSpPr>
          <p:cNvPr id="11" name="Straight Arrow Connector 10">
            <a:extLst>
              <a:ext uri="{FF2B5EF4-FFF2-40B4-BE49-F238E27FC236}">
                <a16:creationId xmlns:a16="http://schemas.microsoft.com/office/drawing/2014/main" id="{A210D5EA-0A9E-4081-C6A9-05FB329AB5C3}"/>
              </a:ext>
            </a:extLst>
          </p:cNvPr>
          <p:cNvCxnSpPr>
            <a:endCxn id="5" idx="3"/>
          </p:cNvCxnSpPr>
          <p:nvPr/>
        </p:nvCxnSpPr>
        <p:spPr>
          <a:xfrm flipH="1">
            <a:off x="3592843" y="1253067"/>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BD3F484-B4ED-FD83-3164-6C0CDD675279}"/>
              </a:ext>
            </a:extLst>
          </p:cNvPr>
          <p:cNvPicPr>
            <a:picLocks noChangeAspect="1"/>
          </p:cNvPicPr>
          <p:nvPr/>
        </p:nvPicPr>
        <p:blipFill>
          <a:blip r:embed="rId4"/>
          <a:stretch>
            <a:fillRect/>
          </a:stretch>
        </p:blipFill>
        <p:spPr>
          <a:xfrm>
            <a:off x="875716" y="1909731"/>
            <a:ext cx="1173759" cy="681069"/>
          </a:xfrm>
          <a:prstGeom prst="rect">
            <a:avLst/>
          </a:prstGeom>
        </p:spPr>
      </p:pic>
      <p:pic>
        <p:nvPicPr>
          <p:cNvPr id="15" name="Picture 14">
            <a:extLst>
              <a:ext uri="{FF2B5EF4-FFF2-40B4-BE49-F238E27FC236}">
                <a16:creationId xmlns:a16="http://schemas.microsoft.com/office/drawing/2014/main" id="{9F37BDBA-8BA7-4F02-E391-130FFA63CAB2}"/>
              </a:ext>
            </a:extLst>
          </p:cNvPr>
          <p:cNvPicPr>
            <a:picLocks noChangeAspect="1"/>
          </p:cNvPicPr>
          <p:nvPr/>
        </p:nvPicPr>
        <p:blipFill>
          <a:blip r:embed="rId5"/>
          <a:stretch>
            <a:fillRect/>
          </a:stretch>
        </p:blipFill>
        <p:spPr>
          <a:xfrm>
            <a:off x="394510" y="2756901"/>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6"/>
          <a:stretch>
            <a:fillRect/>
          </a:stretch>
        </p:blipFill>
        <p:spPr>
          <a:xfrm>
            <a:off x="0" y="3857064"/>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7"/>
          <a:stretch>
            <a:fillRect/>
          </a:stretch>
        </p:blipFill>
        <p:spPr>
          <a:xfrm>
            <a:off x="2361610" y="3857588"/>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8"/>
          <a:stretch>
            <a:fillRect/>
          </a:stretch>
        </p:blipFill>
        <p:spPr>
          <a:xfrm>
            <a:off x="3841042" y="3847540"/>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9"/>
          <a:stretch>
            <a:fillRect/>
          </a:stretch>
        </p:blipFill>
        <p:spPr>
          <a:xfrm>
            <a:off x="321734" y="5104255"/>
            <a:ext cx="8139939" cy="1533612"/>
          </a:xfrm>
          <a:prstGeom prst="rect">
            <a:avLst/>
          </a:prstGeom>
        </p:spPr>
      </p:pic>
      <p:sp>
        <p:nvSpPr>
          <p:cNvPr id="24" name="TextBox 23">
            <a:extLst>
              <a:ext uri="{FF2B5EF4-FFF2-40B4-BE49-F238E27FC236}">
                <a16:creationId xmlns:a16="http://schemas.microsoft.com/office/drawing/2014/main" id="{EE5A5523-0655-3C65-A5C2-8EF253306771}"/>
              </a:ext>
            </a:extLst>
          </p:cNvPr>
          <p:cNvSpPr txBox="1"/>
          <p:nvPr/>
        </p:nvSpPr>
        <p:spPr>
          <a:xfrm>
            <a:off x="254000" y="4690533"/>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6705600"/>
            <a:ext cx="5897897" cy="369332"/>
          </a:xfrm>
          <a:prstGeom prst="rect">
            <a:avLst/>
          </a:prstGeom>
          <a:noFill/>
        </p:spPr>
        <p:txBody>
          <a:bodyPr wrap="none" rtlCol="0">
            <a:spAutoFit/>
          </a:bodyPr>
          <a:lstStyle/>
          <a:p>
            <a:r>
              <a:rPr lang="en-US" dirty="0"/>
              <a:t>These equations are probably most useful for delta values</a:t>
            </a:r>
          </a:p>
        </p:txBody>
      </p:sp>
      <p:sp>
        <p:nvSpPr>
          <p:cNvPr id="26" name="TextBox 25">
            <a:extLst>
              <a:ext uri="{FF2B5EF4-FFF2-40B4-BE49-F238E27FC236}">
                <a16:creationId xmlns:a16="http://schemas.microsoft.com/office/drawing/2014/main" id="{4E096FCD-DDCD-CA12-2B38-B59A19FBE30F}"/>
              </a:ext>
            </a:extLst>
          </p:cNvPr>
          <p:cNvSpPr txBox="1"/>
          <p:nvPr/>
        </p:nvSpPr>
        <p:spPr>
          <a:xfrm>
            <a:off x="0" y="706120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10"/>
          <a:stretch>
            <a:fillRect/>
          </a:stretch>
        </p:blipFill>
        <p:spPr>
          <a:xfrm>
            <a:off x="823321" y="74543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11"/>
          <a:stretch>
            <a:fillRect/>
          </a:stretch>
        </p:blipFill>
        <p:spPr>
          <a:xfrm>
            <a:off x="5701717" y="75644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76199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82804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8585200"/>
            <a:ext cx="2147832" cy="400110"/>
          </a:xfrm>
          <a:prstGeom prst="rect">
            <a:avLst/>
          </a:prstGeom>
          <a:noFill/>
        </p:spPr>
        <p:txBody>
          <a:bodyPr wrap="none" rtlCol="0">
            <a:spAutoFit/>
          </a:bodyPr>
          <a:lstStyle/>
          <a:p>
            <a:r>
              <a:rPr lang="en-US" sz="20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89746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12"/>
          <a:stretch>
            <a:fillRect/>
          </a:stretch>
        </p:blipFill>
        <p:spPr>
          <a:xfrm>
            <a:off x="364507" y="99763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13"/>
          <a:stretch>
            <a:fillRect/>
          </a:stretch>
        </p:blipFill>
        <p:spPr>
          <a:xfrm>
            <a:off x="655016" y="10881753"/>
            <a:ext cx="1931936" cy="615979"/>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2366</TotalTime>
  <Words>3522</Words>
  <Application>Microsoft Office PowerPoint</Application>
  <PresentationFormat>Custom</PresentationFormat>
  <Paragraphs>450</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15</cp:revision>
  <dcterms:created xsi:type="dcterms:W3CDTF">2024-08-20T15:27:28Z</dcterms:created>
  <dcterms:modified xsi:type="dcterms:W3CDTF">2024-09-13T03:45:34Z</dcterms:modified>
</cp:coreProperties>
</file>